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60" r:id="rId4"/>
    <p:sldId id="261" r:id="rId5"/>
    <p:sldId id="262" r:id="rId6"/>
    <p:sldId id="283" r:id="rId7"/>
    <p:sldId id="284" r:id="rId8"/>
    <p:sldId id="285" r:id="rId9"/>
    <p:sldId id="263" r:id="rId10"/>
    <p:sldId id="264" r:id="rId11"/>
    <p:sldId id="265" r:id="rId12"/>
    <p:sldId id="266" r:id="rId13"/>
    <p:sldId id="267" r:id="rId14"/>
    <p:sldId id="268" r:id="rId15"/>
    <p:sldId id="273" r:id="rId16"/>
    <p:sldId id="269" r:id="rId17"/>
    <p:sldId id="270" r:id="rId18"/>
    <p:sldId id="271" r:id="rId19"/>
    <p:sldId id="272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55" autoAdjust="0"/>
  </p:normalViewPr>
  <p:slideViewPr>
    <p:cSldViewPr>
      <p:cViewPr varScale="1">
        <p:scale>
          <a:sx n="73" d="100"/>
          <a:sy n="73" d="100"/>
        </p:scale>
        <p:origin x="4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154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77FC5EB-476C-4055-B07A-AAAE6AA104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5084763"/>
            <a:ext cx="6913562" cy="89376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6021388"/>
            <a:ext cx="6913563" cy="503237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ctr">
              <a:buFontTx/>
              <a:buNone/>
              <a:defRPr sz="2400" b="1"/>
            </a:lvl1pPr>
          </a:lstStyle>
          <a:p>
            <a:r>
              <a:rPr lang="en-US"/>
              <a:t>Click to edit Master subtitle style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00788" y="836613"/>
            <a:ext cx="1871662" cy="46815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4213" y="836613"/>
            <a:ext cx="5464175" cy="46815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4213" y="1341438"/>
            <a:ext cx="3667125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3738" y="1341438"/>
            <a:ext cx="3668712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836613"/>
            <a:ext cx="6985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341438"/>
            <a:ext cx="7488237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5157788"/>
            <a:ext cx="5903913" cy="10075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0070C0"/>
                </a:solidFill>
              </a:rPr>
              <a:t>Object Oriented Programming in Java</a:t>
            </a:r>
            <a:endParaRPr lang="uk-UA" sz="3600" dirty="0">
              <a:solidFill>
                <a:srgbClr val="0070C0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581128"/>
            <a:ext cx="3657600" cy="433387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PH" sz="2000" dirty="0">
                <a:latin typeface="+mj-lt"/>
              </a:rPr>
              <a:t>Chapter </a:t>
            </a:r>
            <a:r>
              <a:rPr lang="en-PH" sz="2000" dirty="0" smtClean="0">
                <a:latin typeface="+mj-lt"/>
              </a:rPr>
              <a:t>2</a:t>
            </a:r>
            <a:endParaRPr lang="uk-UA" sz="2000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916832"/>
            <a:ext cx="7488237" cy="3672408"/>
          </a:xfrm>
        </p:spPr>
        <p:txBody>
          <a:bodyPr/>
          <a:lstStyle/>
          <a:p>
            <a:pPr marL="0" indent="0">
              <a:buNone/>
            </a:pPr>
            <a:r>
              <a:rPr lang="en-PH" dirty="0" smtClean="0"/>
              <a:t>Consists </a:t>
            </a:r>
            <a:r>
              <a:rPr lang="en-PH" dirty="0"/>
              <a:t>of actions that the object can perform</a:t>
            </a:r>
            <a:r>
              <a:rPr lang="en-PH" dirty="0" smtClean="0"/>
              <a:t>.</a:t>
            </a:r>
          </a:p>
          <a:p>
            <a:pPr marL="0" indent="0">
              <a:buNone/>
            </a:pPr>
            <a:endParaRPr lang="en-PH" dirty="0" smtClean="0"/>
          </a:p>
          <a:p>
            <a:pPr marL="0" indent="0">
              <a:buNone/>
            </a:pPr>
            <a:r>
              <a:rPr lang="en-PH" dirty="0"/>
              <a:t>Means that </a:t>
            </a:r>
            <a:r>
              <a:rPr lang="en-US" dirty="0"/>
              <a:t>they can do things. Like state, the specific behavior of an object depends on its type, but unlike state, behavior is not different for each instance of a type.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227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6985000" cy="504825"/>
          </a:xfrm>
        </p:spPr>
        <p:txBody>
          <a:bodyPr/>
          <a:lstStyle/>
          <a:p>
            <a:r>
              <a:rPr lang="en-PH" dirty="0"/>
              <a:t>Creating object from a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60848"/>
            <a:ext cx="7848227" cy="352931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PH" dirty="0" err="1"/>
              <a:t>ClassName</a:t>
            </a:r>
            <a:r>
              <a:rPr lang="en-PH" dirty="0"/>
              <a:t> </a:t>
            </a:r>
            <a:r>
              <a:rPr lang="en-PH" dirty="0" err="1"/>
              <a:t>variableName</a:t>
            </a:r>
            <a:r>
              <a:rPr lang="en-PH" dirty="0"/>
              <a:t> = new </a:t>
            </a:r>
            <a:r>
              <a:rPr lang="en-PH" dirty="0" err="1"/>
              <a:t>ClassName</a:t>
            </a:r>
            <a:r>
              <a:rPr lang="en-PH" dirty="0"/>
              <a:t>();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952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0"/>
            <a:ext cx="6985000" cy="1344613"/>
          </a:xfrm>
        </p:spPr>
        <p:txBody>
          <a:bodyPr/>
          <a:lstStyle/>
          <a:p>
            <a:r>
              <a:rPr lang="en-PH" dirty="0" smtClean="0"/>
              <a:t>The previous statement </a:t>
            </a:r>
            <a:r>
              <a:rPr lang="en-PH" dirty="0"/>
              <a:t>actually does three things</a:t>
            </a:r>
            <a:r>
              <a:rPr lang="en-PH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51" y="2132856"/>
            <a:ext cx="7488237" cy="3529310"/>
          </a:xfrm>
        </p:spPr>
        <p:txBody>
          <a:bodyPr/>
          <a:lstStyle/>
          <a:p>
            <a:pPr lvl="0"/>
            <a:r>
              <a:rPr lang="en-PH" dirty="0"/>
              <a:t>It creates a variable named </a:t>
            </a:r>
            <a:r>
              <a:rPr lang="en-PH" dirty="0" smtClean="0"/>
              <a:t>myClass1 Object </a:t>
            </a:r>
            <a:r>
              <a:rPr lang="en-PH" dirty="0"/>
              <a:t>that can be used to hold objects created from the Class1 class. At this point, no object has been created — just a variable that can be used to store </a:t>
            </a:r>
            <a:r>
              <a:rPr lang="en-PH" dirty="0" smtClean="0"/>
              <a:t>objects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809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628800"/>
            <a:ext cx="7488237" cy="3889350"/>
          </a:xfrm>
        </p:spPr>
        <p:txBody>
          <a:bodyPr/>
          <a:lstStyle/>
          <a:p>
            <a:pPr lvl="0"/>
            <a:r>
              <a:rPr lang="en-PH" dirty="0"/>
              <a:t>It creates a new object in memory from the Class1 class.</a:t>
            </a:r>
            <a:endParaRPr lang="en-US" dirty="0"/>
          </a:p>
          <a:p>
            <a:pPr lvl="0"/>
            <a:r>
              <a:rPr lang="en-PH" dirty="0"/>
              <a:t>It assigns this newly created object to the myClass1Object variable. That way, you can use the </a:t>
            </a:r>
            <a:r>
              <a:rPr lang="en-PH" dirty="0" err="1"/>
              <a:t>myClassObject</a:t>
            </a:r>
            <a:r>
              <a:rPr lang="en-PH" dirty="0"/>
              <a:t> variable to refer to the object that was created.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24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9" y="1700808"/>
            <a:ext cx="7848922" cy="4464496"/>
          </a:xfrm>
        </p:spPr>
        <p:txBody>
          <a:bodyPr/>
          <a:lstStyle/>
          <a:p>
            <a:r>
              <a:rPr lang="en-PH" dirty="0"/>
              <a:t>public class Greeter </a:t>
            </a:r>
            <a:r>
              <a:rPr lang="en-PH" dirty="0" smtClean="0"/>
              <a:t>{</a:t>
            </a:r>
            <a:endParaRPr lang="en-US" dirty="0"/>
          </a:p>
          <a:p>
            <a:r>
              <a:rPr lang="en-PH" dirty="0"/>
              <a:t>   	</a:t>
            </a:r>
            <a:r>
              <a:rPr lang="en-PH" dirty="0" smtClean="0"/>
              <a:t>public </a:t>
            </a:r>
            <a:r>
              <a:rPr lang="en-PH" dirty="0"/>
              <a:t>Greeter() </a:t>
            </a:r>
            <a:r>
              <a:rPr lang="en-PH" dirty="0" smtClean="0"/>
              <a:t>{</a:t>
            </a:r>
            <a:endParaRPr lang="en-US" dirty="0"/>
          </a:p>
          <a:p>
            <a:r>
              <a:rPr lang="en-PH" dirty="0"/>
              <a:t> 	</a:t>
            </a:r>
            <a:r>
              <a:rPr lang="en-PH" dirty="0" smtClean="0"/>
              <a:t>}</a:t>
            </a:r>
            <a:endParaRPr lang="en-US" dirty="0"/>
          </a:p>
          <a:p>
            <a:r>
              <a:rPr lang="en-PH" dirty="0"/>
              <a:t>    		</a:t>
            </a:r>
            <a:endParaRPr lang="en-US" dirty="0"/>
          </a:p>
          <a:p>
            <a:r>
              <a:rPr lang="en-PH" dirty="0"/>
              <a:t>   </a:t>
            </a:r>
            <a:r>
              <a:rPr lang="en-PH" dirty="0" smtClean="0"/>
              <a:t>public </a:t>
            </a:r>
            <a:r>
              <a:rPr lang="en-PH" dirty="0"/>
              <a:t>void </a:t>
            </a:r>
            <a:r>
              <a:rPr lang="en-PH" dirty="0" err="1"/>
              <a:t>sayHello</a:t>
            </a:r>
            <a:r>
              <a:rPr lang="en-PH" dirty="0"/>
              <a:t>(){</a:t>
            </a:r>
            <a:endParaRPr lang="en-US" dirty="0"/>
          </a:p>
          <a:p>
            <a:r>
              <a:rPr lang="en-PH" dirty="0"/>
              <a:t>   	</a:t>
            </a:r>
            <a:r>
              <a:rPr lang="en-PH" sz="1800" dirty="0" err="1" smtClean="0"/>
              <a:t>System.out.println</a:t>
            </a:r>
            <a:r>
              <a:rPr lang="en-PH" sz="1800" dirty="0"/>
              <a:t>("Hello! Welcome to Java Programming!");</a:t>
            </a:r>
            <a:endParaRPr lang="en-US" sz="1800" dirty="0"/>
          </a:p>
          <a:p>
            <a:r>
              <a:rPr lang="en-PH" dirty="0"/>
              <a:t>    	</a:t>
            </a:r>
            <a:r>
              <a:rPr lang="en-PH" dirty="0" smtClean="0"/>
              <a:t>}</a:t>
            </a:r>
            <a:endParaRPr lang="en-US" dirty="0"/>
          </a:p>
          <a:p>
            <a:r>
              <a:rPr lang="en-PH" dirty="0"/>
              <a:t>    </a:t>
            </a:r>
            <a:r>
              <a:rPr lang="en-PH" dirty="0" smtClean="0"/>
              <a:t>}</a:t>
            </a:r>
            <a:r>
              <a:rPr lang="en-PH" dirty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605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908720"/>
            <a:ext cx="7488237" cy="4609430"/>
          </a:xfrm>
        </p:spPr>
        <p:txBody>
          <a:bodyPr/>
          <a:lstStyle/>
          <a:p>
            <a:pPr marL="0" indent="0">
              <a:buNone/>
            </a:pPr>
            <a:r>
              <a:rPr lang="en-PH" dirty="0"/>
              <a:t>public class Hello {</a:t>
            </a:r>
            <a:endParaRPr lang="en-US" dirty="0"/>
          </a:p>
          <a:p>
            <a:pPr marL="0" indent="0">
              <a:buNone/>
            </a:pPr>
            <a:r>
              <a:rPr lang="en-PH" dirty="0"/>
              <a:t>  </a:t>
            </a:r>
            <a:endParaRPr lang="en-US" dirty="0"/>
          </a:p>
          <a:p>
            <a:pPr marL="0" indent="0">
              <a:buNone/>
            </a:pPr>
            <a:r>
              <a:rPr lang="en-PH" dirty="0" smtClean="0"/>
              <a:t>public </a:t>
            </a:r>
            <a:r>
              <a:rPr lang="en-PH" dirty="0"/>
              <a:t>static void main(String </a:t>
            </a:r>
            <a:r>
              <a:rPr lang="en-PH" dirty="0" err="1"/>
              <a:t>args</a:t>
            </a:r>
            <a:r>
              <a:rPr lang="en-PH" dirty="0"/>
              <a:t>[] ){</a:t>
            </a:r>
            <a:endParaRPr lang="en-US" dirty="0"/>
          </a:p>
          <a:p>
            <a:pPr marL="0" indent="0">
              <a:buNone/>
            </a:pPr>
            <a:r>
              <a:rPr lang="en-PH" dirty="0"/>
              <a:t>	</a:t>
            </a:r>
            <a:endParaRPr lang="en-US" dirty="0"/>
          </a:p>
          <a:p>
            <a:pPr marL="0" indent="0">
              <a:buNone/>
            </a:pPr>
            <a:r>
              <a:rPr lang="en-PH" sz="2400" dirty="0" smtClean="0"/>
              <a:t>	Greeter </a:t>
            </a:r>
            <a:r>
              <a:rPr lang="en-PH" sz="2400" dirty="0" err="1"/>
              <a:t>greeter</a:t>
            </a:r>
            <a:r>
              <a:rPr lang="en-PH" sz="2400" dirty="0"/>
              <a:t> = new Greeter(); //</a:t>
            </a:r>
            <a:r>
              <a:rPr lang="en-PH" sz="2400" i="1" dirty="0"/>
              <a:t>Instantiation</a:t>
            </a:r>
            <a:endParaRPr lang="en-US" sz="2400" dirty="0"/>
          </a:p>
          <a:p>
            <a:pPr marL="0" indent="0">
              <a:buNone/>
            </a:pPr>
            <a:r>
              <a:rPr lang="en-PH" dirty="0" smtClean="0"/>
              <a:t>	</a:t>
            </a:r>
            <a:r>
              <a:rPr lang="en-PH" dirty="0" err="1" smtClean="0"/>
              <a:t>greeter.sayHello</a:t>
            </a:r>
            <a:r>
              <a:rPr lang="en-PH" dirty="0"/>
              <a:t>():	</a:t>
            </a:r>
            <a:endParaRPr lang="en-US" dirty="0"/>
          </a:p>
          <a:p>
            <a:pPr marL="0" indent="0">
              <a:buNone/>
            </a:pPr>
            <a:r>
              <a:rPr lang="en-PH" dirty="0"/>
              <a:t>	</a:t>
            </a:r>
            <a:r>
              <a:rPr lang="en-PH" dirty="0" smtClean="0"/>
              <a:t>}</a:t>
            </a:r>
            <a:endParaRPr lang="en-US" dirty="0"/>
          </a:p>
          <a:p>
            <a:pPr marL="0" indent="0">
              <a:buNone/>
            </a:pPr>
            <a:r>
              <a:rPr lang="en-PH" dirty="0" smtClean="0"/>
              <a:t>}</a:t>
            </a:r>
            <a:endParaRPr lang="en-US" dirty="0"/>
          </a:p>
          <a:p>
            <a:pPr marL="0" indent="0">
              <a:buNone/>
            </a:pPr>
            <a:r>
              <a:rPr lang="en-PH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413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Challenge</a:t>
            </a:r>
            <a:r>
              <a:rPr lang="en-PH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2132856"/>
            <a:ext cx="7488237" cy="2304256"/>
          </a:xfrm>
        </p:spPr>
        <p:txBody>
          <a:bodyPr/>
          <a:lstStyle/>
          <a:p>
            <a:pPr marL="0" indent="0">
              <a:buNone/>
            </a:pPr>
            <a:r>
              <a:rPr lang="en-PH" b="1" dirty="0"/>
              <a:t>	</a:t>
            </a:r>
            <a:endParaRPr lang="en-US" dirty="0"/>
          </a:p>
          <a:p>
            <a:pPr marL="0" indent="0">
              <a:buNone/>
            </a:pPr>
            <a:r>
              <a:rPr lang="en-PH" dirty="0"/>
              <a:t>Write any statement in the constructor and see what happen.</a:t>
            </a:r>
            <a:endParaRPr lang="en-US" dirty="0"/>
          </a:p>
          <a:p>
            <a:pPr marL="0" indent="0">
              <a:buNone/>
            </a:pPr>
            <a:r>
              <a:rPr lang="en-PH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889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7200800" cy="4033366"/>
          </a:xfrm>
        </p:spPr>
        <p:txBody>
          <a:bodyPr/>
          <a:lstStyle/>
          <a:p>
            <a:pPr marL="0" indent="0">
              <a:buNone/>
            </a:pPr>
            <a:r>
              <a:rPr lang="en-PH" dirty="0" smtClean="0"/>
              <a:t>public </a:t>
            </a:r>
            <a:r>
              <a:rPr lang="en-PH" dirty="0"/>
              <a:t>class Greeter</a:t>
            </a:r>
            <a:r>
              <a:rPr lang="en-US" dirty="0"/>
              <a:t>{ </a:t>
            </a:r>
          </a:p>
          <a:p>
            <a:pPr marL="0" indent="0">
              <a:buNone/>
            </a:pPr>
            <a:r>
              <a:rPr lang="en-PH" dirty="0" smtClean="0"/>
              <a:t>   public </a:t>
            </a:r>
            <a:r>
              <a:rPr lang="en-PH" dirty="0"/>
              <a:t>void </a:t>
            </a:r>
            <a:r>
              <a:rPr lang="en-PH" dirty="0" err="1"/>
              <a:t>sayHello</a:t>
            </a:r>
            <a:r>
              <a:rPr lang="en-PH" dirty="0"/>
              <a:t>()</a:t>
            </a:r>
            <a:r>
              <a:rPr lang="en-US" dirty="0"/>
              <a:t> { </a:t>
            </a:r>
          </a:p>
          <a:p>
            <a:pPr marL="0" indent="0">
              <a:buNone/>
            </a:pPr>
            <a:r>
              <a:rPr lang="en-PH" dirty="0"/>
              <a:t> </a:t>
            </a:r>
            <a:r>
              <a:rPr lang="en-PH" sz="1800" dirty="0" err="1" smtClean="0"/>
              <a:t>JOptionPane.showMessageDialog</a:t>
            </a:r>
            <a:r>
              <a:rPr lang="en-PH" sz="1800" dirty="0" smtClean="0"/>
              <a:t>(null</a:t>
            </a:r>
            <a:r>
              <a:rPr lang="en-PH" sz="1800" dirty="0"/>
              <a:t>,</a:t>
            </a:r>
            <a:r>
              <a:rPr lang="en-US" sz="1800" dirty="0"/>
              <a:t>"Hello, World!", "Greeter", </a:t>
            </a:r>
            <a:r>
              <a:rPr lang="en-US" sz="1800" dirty="0" err="1"/>
              <a:t>JOptionPane.INFORMATION_MESSAGE</a:t>
            </a:r>
            <a:r>
              <a:rPr lang="en-US" sz="1800" dirty="0"/>
              <a:t>); </a:t>
            </a:r>
          </a:p>
          <a:p>
            <a:pPr marL="0" indent="0">
              <a:buNone/>
            </a:pPr>
            <a:r>
              <a:rPr lang="en-PH" dirty="0"/>
              <a:t> </a:t>
            </a:r>
            <a:r>
              <a:rPr lang="en-PH" dirty="0" smtClean="0"/>
              <a:t>}</a:t>
            </a:r>
            <a:endParaRPr lang="en-US" dirty="0"/>
          </a:p>
          <a:p>
            <a:pPr marL="0" indent="0">
              <a:buNone/>
            </a:pPr>
            <a:r>
              <a:rPr lang="en-PH" dirty="0"/>
              <a:t>}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968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21" y="404664"/>
            <a:ext cx="6985000" cy="508000"/>
          </a:xfrm>
        </p:spPr>
        <p:txBody>
          <a:bodyPr/>
          <a:lstStyle/>
          <a:p>
            <a:r>
              <a:rPr lang="en-PH" dirty="0"/>
              <a:t>Importing Java API </a:t>
            </a:r>
            <a:r>
              <a:rPr lang="en-PH" dirty="0" smtClean="0"/>
              <a:t>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2060848"/>
            <a:ext cx="7488237" cy="3457302"/>
          </a:xfrm>
        </p:spPr>
        <p:txBody>
          <a:bodyPr/>
          <a:lstStyle/>
          <a:p>
            <a:pPr marL="0" indent="0">
              <a:buNone/>
            </a:pPr>
            <a:r>
              <a:rPr lang="en-PH" dirty="0"/>
              <a:t>The purpose of the </a:t>
            </a:r>
            <a:r>
              <a:rPr lang="en-US" dirty="0"/>
              <a:t>import statement is to let the compiler know that the program is using a class that’s defined by the Java API called </a:t>
            </a:r>
            <a:r>
              <a:rPr lang="en-US" dirty="0" err="1"/>
              <a:t>JOptionPane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4385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517" y="476672"/>
            <a:ext cx="6985000" cy="1080120"/>
          </a:xfrm>
        </p:spPr>
        <p:txBody>
          <a:bodyPr/>
          <a:lstStyle/>
          <a:p>
            <a:r>
              <a:rPr lang="en-PH" dirty="0"/>
              <a:t>Rules for working with </a:t>
            </a:r>
            <a:r>
              <a:rPr lang="en-US" dirty="0"/>
              <a:t>import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772816"/>
            <a:ext cx="7488237" cy="4320480"/>
          </a:xfrm>
        </p:spPr>
        <p:txBody>
          <a:bodyPr/>
          <a:lstStyle/>
          <a:p>
            <a:pPr lvl="0"/>
            <a:r>
              <a:rPr lang="en-PH" dirty="0"/>
              <a:t>Import</a:t>
            </a:r>
            <a:r>
              <a:rPr lang="en-US" dirty="0"/>
              <a:t> statements must appear at the beginning of the class file, before any class </a:t>
            </a:r>
            <a:r>
              <a:rPr lang="en-US" dirty="0" smtClean="0"/>
              <a:t>declarations</a:t>
            </a:r>
          </a:p>
          <a:p>
            <a:pPr marL="0" lvl="0" indent="0">
              <a:buNone/>
            </a:pPr>
            <a:endParaRPr lang="en-US" dirty="0"/>
          </a:p>
          <a:p>
            <a:r>
              <a:rPr lang="en-PH" dirty="0"/>
              <a:t>You can include as many </a:t>
            </a:r>
            <a:r>
              <a:rPr lang="en-US" dirty="0"/>
              <a:t>import statements as are necessary to import all the classes used by your program</a:t>
            </a:r>
          </a:p>
        </p:txBody>
      </p:sp>
    </p:spTree>
    <p:extLst>
      <p:ext uri="{BB962C8B-B14F-4D97-AF65-F5344CB8AC3E}">
        <p14:creationId xmlns:p14="http://schemas.microsoft.com/office/powerpoint/2010/main" val="2274873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836712"/>
            <a:ext cx="6552727" cy="649287"/>
          </a:xfrm>
        </p:spPr>
        <p:txBody>
          <a:bodyPr/>
          <a:lstStyle/>
          <a:p>
            <a:pPr eaLnBrk="1" hangingPunct="1"/>
            <a:r>
              <a:rPr lang="en-PH" dirty="0">
                <a:effectLst/>
                <a:latin typeface="Arial" panose="020B0604020202020204" pitchFamily="34" charset="0"/>
              </a:rPr>
              <a:t>In This Chapter you will learn</a:t>
            </a:r>
            <a:endParaRPr lang="uk-UA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988889"/>
            <a:ext cx="7560840" cy="3168303"/>
          </a:xfrm>
        </p:spPr>
        <p:txBody>
          <a:bodyPr/>
          <a:lstStyle/>
          <a:p>
            <a:r>
              <a:rPr lang="en-US" b="1" dirty="0"/>
              <a:t>In This Chapter you will learn</a:t>
            </a:r>
            <a:endParaRPr lang="en-US" dirty="0"/>
          </a:p>
          <a:p>
            <a:pPr lvl="0"/>
            <a:r>
              <a:rPr lang="en-PH" dirty="0"/>
              <a:t>What object-oriented programming is</a:t>
            </a:r>
            <a:endParaRPr lang="en-US" dirty="0"/>
          </a:p>
          <a:p>
            <a:pPr lvl="0"/>
            <a:r>
              <a:rPr lang="en-PH" dirty="0"/>
              <a:t>Objects and classes</a:t>
            </a:r>
            <a:endParaRPr lang="en-US" dirty="0"/>
          </a:p>
          <a:p>
            <a:pPr lvl="0"/>
            <a:r>
              <a:rPr lang="en-PH" dirty="0"/>
              <a:t>To Investigating inheritance and interfaces</a:t>
            </a:r>
            <a:endParaRPr lang="en-US" dirty="0"/>
          </a:p>
          <a:p>
            <a:pPr lvl="0"/>
            <a:r>
              <a:rPr lang="en-PH" dirty="0"/>
              <a:t>To Designing programs with objects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844824"/>
            <a:ext cx="7488237" cy="3673326"/>
          </a:xfrm>
        </p:spPr>
        <p:txBody>
          <a:bodyPr/>
          <a:lstStyle/>
          <a:p>
            <a:pPr lvl="0"/>
            <a:r>
              <a:rPr lang="en-PH" dirty="0"/>
              <a:t>You can import all the classes in a particular package by listing the pack</a:t>
            </a:r>
            <a:r>
              <a:rPr lang="en-US" dirty="0"/>
              <a:t>-age name followed by an asterisk wildcard, like this</a:t>
            </a:r>
            <a:r>
              <a:rPr lang="en-US" dirty="0" smtClean="0"/>
              <a:t>:</a:t>
            </a:r>
          </a:p>
          <a:p>
            <a:pPr lvl="0"/>
            <a:r>
              <a:rPr lang="en-US" dirty="0" smtClean="0"/>
              <a:t>import </a:t>
            </a:r>
            <a:r>
              <a:rPr lang="en-US" dirty="0" err="1"/>
              <a:t>javax.swing</a:t>
            </a:r>
            <a:r>
              <a:rPr lang="en-US" dirty="0"/>
              <a:t>.*;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50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PH" dirty="0"/>
              <a:t>Because many programs use the classes that are contained in the </a:t>
            </a:r>
            <a:r>
              <a:rPr lang="en-US" dirty="0" err="1"/>
              <a:t>java.lang</a:t>
            </a:r>
            <a:r>
              <a:rPr lang="en-US" dirty="0"/>
              <a:t> package, you don’t have to import that package. Instead, those classes are automatically available to all programs. The System class is defined in the </a:t>
            </a:r>
            <a:r>
              <a:rPr lang="en-US" dirty="0" err="1"/>
              <a:t>java.lang</a:t>
            </a:r>
            <a:r>
              <a:rPr lang="en-US" dirty="0"/>
              <a:t> package. As a result, you don’t have to </a:t>
            </a:r>
            <a:r>
              <a:rPr lang="en-US" dirty="0" smtClean="0"/>
              <a:t>provide </a:t>
            </a:r>
            <a:r>
              <a:rPr lang="en-US" dirty="0"/>
              <a:t>an import statement to use this class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19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132856"/>
            <a:ext cx="6985000" cy="1372096"/>
          </a:xfrm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algn="ctr"/>
            <a:r>
              <a:rPr lang="en-US" sz="4800" dirty="0" smtClean="0"/>
              <a:t>Activity Time</a:t>
            </a:r>
            <a:endParaRPr lang="en-US" sz="4800" dirty="0"/>
          </a:p>
        </p:txBody>
      </p:sp>
      <p:pic>
        <p:nvPicPr>
          <p:cNvPr id="4" name="ES_Alarm Clock Bell - SFX Producer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3814" y="404664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17986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476672"/>
            <a:ext cx="6985000" cy="508000"/>
          </a:xfrm>
        </p:spPr>
        <p:txBody>
          <a:bodyPr/>
          <a:lstStyle/>
          <a:p>
            <a:r>
              <a:rPr lang="en-US" dirty="0" smtClean="0"/>
              <a:t>True or False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772816"/>
            <a:ext cx="7488187" cy="3745334"/>
          </a:xfrm>
        </p:spPr>
        <p:txBody>
          <a:bodyPr/>
          <a:lstStyle/>
          <a:p>
            <a:pPr marL="0" indent="0">
              <a:buNone/>
            </a:pPr>
            <a:endParaRPr lang="en-PH" dirty="0" smtClean="0"/>
          </a:p>
          <a:p>
            <a:pPr marL="0" indent="0">
              <a:buNone/>
            </a:pPr>
            <a:r>
              <a:rPr lang="en-PH" sz="4000" dirty="0" smtClean="0"/>
              <a:t>import</a:t>
            </a:r>
            <a:r>
              <a:rPr lang="en-US" sz="4000" dirty="0" smtClean="0"/>
              <a:t> </a:t>
            </a:r>
            <a:r>
              <a:rPr lang="en-US" sz="4000" dirty="0"/>
              <a:t>statements are </a:t>
            </a:r>
            <a:r>
              <a:rPr lang="en-US" sz="4000" dirty="0" smtClean="0"/>
              <a:t>required in your program whenever you are incorporating an API in your program.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0075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or False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462" y="1916832"/>
            <a:ext cx="7488237" cy="3816672"/>
          </a:xfrm>
        </p:spPr>
        <p:txBody>
          <a:bodyPr/>
          <a:lstStyle/>
          <a:p>
            <a:pPr marL="0" indent="0">
              <a:buNone/>
            </a:pPr>
            <a:r>
              <a:rPr lang="en-PH" sz="4400" dirty="0" smtClean="0"/>
              <a:t>in </a:t>
            </a:r>
            <a:r>
              <a:rPr lang="en-PH" sz="4400" dirty="0"/>
              <a:t>order to implement the greeter class you need to call it inside another class and create an object.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22759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or False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700808"/>
            <a:ext cx="7488237" cy="3817342"/>
          </a:xfrm>
        </p:spPr>
        <p:txBody>
          <a:bodyPr/>
          <a:lstStyle/>
          <a:p>
            <a:pPr marL="0" indent="0">
              <a:buNone/>
            </a:pPr>
            <a:r>
              <a:rPr lang="en-PH" sz="4400" dirty="0" smtClean="0"/>
              <a:t>The </a:t>
            </a:r>
            <a:r>
              <a:rPr lang="en-PH" sz="4400" dirty="0"/>
              <a:t>state of an object consists of any data that the object might be keeping track of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16051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or False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772816"/>
            <a:ext cx="7488237" cy="4176712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In Object Oriented Programming you need to change everything when one of the component of your program needed to be modified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441643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or False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700808"/>
            <a:ext cx="7488237" cy="3817342"/>
          </a:xfrm>
        </p:spPr>
        <p:txBody>
          <a:bodyPr/>
          <a:lstStyle/>
          <a:p>
            <a:pPr marL="0" indent="0">
              <a:buNone/>
            </a:pPr>
            <a:r>
              <a:rPr lang="en-PH" sz="4400" dirty="0"/>
              <a:t>Class is code that defines the behavior of a Java programming element called an object</a:t>
            </a:r>
            <a:r>
              <a:rPr lang="en-PH" dirty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9616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064946" cy="4176712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dirty="0" smtClean="0">
                <a:solidFill>
                  <a:srgbClr val="002060"/>
                </a:solidFill>
              </a:rPr>
              <a:t>Congratulations. Well done</a:t>
            </a:r>
            <a:endParaRPr lang="en-US" sz="8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052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D8D29-1DCC-4F46-AE76-997353459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836612"/>
            <a:ext cx="6985000" cy="1080219"/>
          </a:xfrm>
        </p:spPr>
        <p:txBody>
          <a:bodyPr/>
          <a:lstStyle/>
          <a:p>
            <a:r>
              <a:rPr lang="en-US" dirty="0"/>
              <a:t>Object-oriented programming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5F774-1C99-4F61-8AC7-D6C1B587A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2420888"/>
            <a:ext cx="7488237" cy="2592288"/>
          </a:xfrm>
        </p:spPr>
        <p:txBody>
          <a:bodyPr/>
          <a:lstStyle/>
          <a:p>
            <a:pPr marL="0" indent="0">
              <a:buNone/>
            </a:pPr>
            <a:endParaRPr lang="en-PH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PH" dirty="0"/>
              <a:t>Object-oriented programming is modelled on how, in the real world, objects are often made up of many kinds of smaller objects. </a:t>
            </a:r>
            <a:endParaRPr lang="en-P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603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836612"/>
            <a:ext cx="6985000" cy="720179"/>
          </a:xfrm>
        </p:spPr>
        <p:txBody>
          <a:bodyPr/>
          <a:lstStyle/>
          <a:p>
            <a:r>
              <a:rPr lang="en-PH" dirty="0"/>
              <a:t>What is a Class</a:t>
            </a:r>
            <a:r>
              <a:rPr lang="en-PH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844824"/>
            <a:ext cx="7488237" cy="3816424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PH" dirty="0"/>
              <a:t>Class is code that defines the behavior of a Java programming element called an object.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523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What is an Object</a:t>
            </a:r>
            <a:r>
              <a:rPr lang="en-PH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916832"/>
            <a:ext cx="7488237" cy="360131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PH" dirty="0"/>
              <a:t>Is anything that is visible or tangible and is relatively stable in form, a thing, person, or matter to which thought or action is directed.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005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548680"/>
            <a:ext cx="6985000" cy="795933"/>
          </a:xfrm>
        </p:spPr>
        <p:txBody>
          <a:bodyPr/>
          <a:lstStyle/>
          <a:p>
            <a:r>
              <a:rPr lang="en-PH" dirty="0"/>
              <a:t>Characteristics of an </a:t>
            </a:r>
            <a:r>
              <a:rPr lang="en-PH" dirty="0" smtClean="0"/>
              <a:t>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916832"/>
            <a:ext cx="7488237" cy="2592288"/>
          </a:xfrm>
        </p:spPr>
        <p:txBody>
          <a:bodyPr/>
          <a:lstStyle/>
          <a:p>
            <a:r>
              <a:rPr lang="en-PH" b="1" dirty="0" smtClean="0"/>
              <a:t>Identity</a:t>
            </a:r>
          </a:p>
          <a:p>
            <a:r>
              <a:rPr lang="en-PH" b="1" dirty="0" smtClean="0"/>
              <a:t>Type</a:t>
            </a:r>
            <a:endParaRPr lang="en-US" dirty="0"/>
          </a:p>
          <a:p>
            <a:r>
              <a:rPr lang="en-PH" b="1" dirty="0" smtClean="0"/>
              <a:t>State</a:t>
            </a:r>
          </a:p>
          <a:p>
            <a:r>
              <a:rPr lang="en-PH" b="1" dirty="0" smtClean="0"/>
              <a:t>Behavior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780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Identity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628800"/>
            <a:ext cx="7488237" cy="3889350"/>
          </a:xfrm>
        </p:spPr>
        <p:txBody>
          <a:bodyPr/>
          <a:lstStyle/>
          <a:p>
            <a:pPr marL="0" indent="0">
              <a:buNone/>
            </a:pPr>
            <a:r>
              <a:rPr lang="en-PH" sz="3200" dirty="0"/>
              <a:t>Every object in an object-oriented program has an </a:t>
            </a:r>
            <a:r>
              <a:rPr lang="en-US" sz="3200" dirty="0"/>
              <a:t>identity. In other words, every occurrence of a particular type of object — called an instance — can be distinguished from every other occurrence of the same type of object, as well as from objects of other types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55796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772816"/>
            <a:ext cx="7488237" cy="3745334"/>
          </a:xfrm>
        </p:spPr>
        <p:txBody>
          <a:bodyPr/>
          <a:lstStyle/>
          <a:p>
            <a:pPr marL="0" indent="0">
              <a:buNone/>
            </a:pPr>
            <a:r>
              <a:rPr lang="en-PH" dirty="0"/>
              <a:t>In Java, classes define types. Therefore, when you create an object from a type, you are saying </a:t>
            </a:r>
            <a:r>
              <a:rPr lang="en-US" dirty="0"/>
              <a:t>that the object is of the type specified by the class.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419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2276872"/>
            <a:ext cx="7488237" cy="3744416"/>
          </a:xfrm>
        </p:spPr>
        <p:txBody>
          <a:bodyPr/>
          <a:lstStyle/>
          <a:p>
            <a:r>
              <a:rPr lang="en-PH" dirty="0" smtClean="0"/>
              <a:t>consists </a:t>
            </a:r>
            <a:r>
              <a:rPr lang="en-PH" dirty="0"/>
              <a:t>of any data that </a:t>
            </a:r>
            <a:r>
              <a:rPr lang="en-PH" dirty="0" smtClean="0"/>
              <a:t>the </a:t>
            </a:r>
            <a:r>
              <a:rPr lang="en-PH" dirty="0"/>
              <a:t>object might be keeping track of</a:t>
            </a:r>
            <a:endParaRPr lang="en-US" dirty="0"/>
          </a:p>
          <a:p>
            <a:endParaRPr lang="en-US" dirty="0" smtClean="0"/>
          </a:p>
          <a:p>
            <a:r>
              <a:rPr lang="en-PH" dirty="0"/>
              <a:t>The combination of the values for all the attributes of an object is called </a:t>
            </a:r>
            <a:r>
              <a:rPr lang="en-US" dirty="0"/>
              <a:t>the object’s state.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456714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">
      <a:dk1>
        <a:srgbClr val="4D4D4D"/>
      </a:dk1>
      <a:lt1>
        <a:srgbClr val="FFFFFF"/>
      </a:lt1>
      <a:dk2>
        <a:srgbClr val="000000"/>
      </a:dk2>
      <a:lt2>
        <a:srgbClr val="858800"/>
      </a:lt2>
      <a:accent1>
        <a:srgbClr val="015219"/>
      </a:accent1>
      <a:accent2>
        <a:srgbClr val="A9C42B"/>
      </a:accent2>
      <a:accent3>
        <a:srgbClr val="FFFFFF"/>
      </a:accent3>
      <a:accent4>
        <a:srgbClr val="404040"/>
      </a:accent4>
      <a:accent5>
        <a:srgbClr val="AAB3AB"/>
      </a:accent5>
      <a:accent6>
        <a:srgbClr val="99B126"/>
      </a:accent6>
      <a:hlink>
        <a:srgbClr val="A1B5DD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FF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E1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532F3C"/>
        </a:lt2>
        <a:accent1>
          <a:srgbClr val="CDC09A"/>
        </a:accent1>
        <a:accent2>
          <a:srgbClr val="AC9F55"/>
        </a:accent2>
        <a:accent3>
          <a:srgbClr val="FFFFFF"/>
        </a:accent3>
        <a:accent4>
          <a:srgbClr val="404040"/>
        </a:accent4>
        <a:accent5>
          <a:srgbClr val="E3DCCA"/>
        </a:accent5>
        <a:accent6>
          <a:srgbClr val="9B904C"/>
        </a:accent6>
        <a:hlink>
          <a:srgbClr val="DBD3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064300"/>
        </a:lt2>
        <a:accent1>
          <a:srgbClr val="AC927F"/>
        </a:accent1>
        <a:accent2>
          <a:srgbClr val="3AAE00"/>
        </a:accent2>
        <a:accent3>
          <a:srgbClr val="FFFFFF"/>
        </a:accent3>
        <a:accent4>
          <a:srgbClr val="404040"/>
        </a:accent4>
        <a:accent5>
          <a:srgbClr val="D2C7C0"/>
        </a:accent5>
        <a:accent6>
          <a:srgbClr val="349D00"/>
        </a:accent6>
        <a:hlink>
          <a:srgbClr val="D2B8A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033100"/>
        </a:lt2>
        <a:accent1>
          <a:srgbClr val="2F9400"/>
        </a:accent1>
        <a:accent2>
          <a:srgbClr val="6C838B"/>
        </a:accent2>
        <a:accent3>
          <a:srgbClr val="FFFFFF"/>
        </a:accent3>
        <a:accent4>
          <a:srgbClr val="404040"/>
        </a:accent4>
        <a:accent5>
          <a:srgbClr val="ADC8AA"/>
        </a:accent5>
        <a:accent6>
          <a:srgbClr val="61767D"/>
        </a:accent6>
        <a:hlink>
          <a:srgbClr val="996E68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063B00"/>
        </a:lt2>
        <a:accent1>
          <a:srgbClr val="33A800"/>
        </a:accent1>
        <a:accent2>
          <a:srgbClr val="B26D33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A1622D"/>
        </a:accent6>
        <a:hlink>
          <a:srgbClr val="CE793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DC888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C0C42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265400"/>
        </a:lt2>
        <a:accent1>
          <a:srgbClr val="37A091"/>
        </a:accent1>
        <a:accent2>
          <a:srgbClr val="CC8587"/>
        </a:accent2>
        <a:accent3>
          <a:srgbClr val="FFFFFF"/>
        </a:accent3>
        <a:accent4>
          <a:srgbClr val="404040"/>
        </a:accent4>
        <a:accent5>
          <a:srgbClr val="AECDC7"/>
        </a:accent5>
        <a:accent6>
          <a:srgbClr val="B9787A"/>
        </a:accent6>
        <a:hlink>
          <a:srgbClr val="FCE46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546715"/>
        </a:lt2>
        <a:accent1>
          <a:srgbClr val="EF733A"/>
        </a:accent1>
        <a:accent2>
          <a:srgbClr val="C1D72E"/>
        </a:accent2>
        <a:accent3>
          <a:srgbClr val="FFFFFF"/>
        </a:accent3>
        <a:accent4>
          <a:srgbClr val="404040"/>
        </a:accent4>
        <a:accent5>
          <a:srgbClr val="F6BCAE"/>
        </a:accent5>
        <a:accent6>
          <a:srgbClr val="AFC329"/>
        </a:accent6>
        <a:hlink>
          <a:srgbClr val="F1954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406910"/>
        </a:lt2>
        <a:accent1>
          <a:srgbClr val="D04611"/>
        </a:accent1>
        <a:accent2>
          <a:srgbClr val="77BB0F"/>
        </a:accent2>
        <a:accent3>
          <a:srgbClr val="FFFFFF"/>
        </a:accent3>
        <a:accent4>
          <a:srgbClr val="404040"/>
        </a:accent4>
        <a:accent5>
          <a:srgbClr val="E4B0AA"/>
        </a:accent5>
        <a:accent6>
          <a:srgbClr val="6BA90C"/>
        </a:accent6>
        <a:hlink>
          <a:srgbClr val="6CA2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000000"/>
        </a:dk2>
        <a:lt2>
          <a:srgbClr val="506314"/>
        </a:lt2>
        <a:accent1>
          <a:srgbClr val="C0D532"/>
        </a:accent1>
        <a:accent2>
          <a:srgbClr val="7F9D1E"/>
        </a:accent2>
        <a:accent3>
          <a:srgbClr val="FFFFFF"/>
        </a:accent3>
        <a:accent4>
          <a:srgbClr val="404040"/>
        </a:accent4>
        <a:accent5>
          <a:srgbClr val="DCE7AD"/>
        </a:accent5>
        <a:accent6>
          <a:srgbClr val="728E1A"/>
        </a:accent6>
        <a:hlink>
          <a:srgbClr val="A5A5A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000000"/>
        </a:dk2>
        <a:lt2>
          <a:srgbClr val="506314"/>
        </a:lt2>
        <a:accent1>
          <a:srgbClr val="C0D532"/>
        </a:accent1>
        <a:accent2>
          <a:srgbClr val="7F9D1E"/>
        </a:accent2>
        <a:accent3>
          <a:srgbClr val="FFFFFF"/>
        </a:accent3>
        <a:accent4>
          <a:srgbClr val="404040"/>
        </a:accent4>
        <a:accent5>
          <a:srgbClr val="DCE7AD"/>
        </a:accent5>
        <a:accent6>
          <a:srgbClr val="728E1A"/>
        </a:accent6>
        <a:hlink>
          <a:srgbClr val="33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4">
        <a:dk1>
          <a:srgbClr val="4D4D4D"/>
        </a:dk1>
        <a:lt1>
          <a:srgbClr val="FFFFFF"/>
        </a:lt1>
        <a:dk2>
          <a:srgbClr val="000000"/>
        </a:dk2>
        <a:lt2>
          <a:srgbClr val="506314"/>
        </a:lt2>
        <a:accent1>
          <a:srgbClr val="C0D532"/>
        </a:accent1>
        <a:accent2>
          <a:srgbClr val="7F9D1E"/>
        </a:accent2>
        <a:accent3>
          <a:srgbClr val="FFFFFF"/>
        </a:accent3>
        <a:accent4>
          <a:srgbClr val="404040"/>
        </a:accent4>
        <a:accent5>
          <a:srgbClr val="DCE7AD"/>
        </a:accent5>
        <a:accent6>
          <a:srgbClr val="728E1A"/>
        </a:accent6>
        <a:hlink>
          <a:srgbClr val="8CA82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5">
        <a:dk1>
          <a:srgbClr val="4D4D4D"/>
        </a:dk1>
        <a:lt1>
          <a:srgbClr val="FFFFFF"/>
        </a:lt1>
        <a:dk2>
          <a:srgbClr val="000000"/>
        </a:dk2>
        <a:lt2>
          <a:srgbClr val="197B00"/>
        </a:lt2>
        <a:accent1>
          <a:srgbClr val="407400"/>
        </a:accent1>
        <a:accent2>
          <a:srgbClr val="A1E451"/>
        </a:accent2>
        <a:accent3>
          <a:srgbClr val="FFFFFF"/>
        </a:accent3>
        <a:accent4>
          <a:srgbClr val="404040"/>
        </a:accent4>
        <a:accent5>
          <a:srgbClr val="AFBCAA"/>
        </a:accent5>
        <a:accent6>
          <a:srgbClr val="91CF49"/>
        </a:accent6>
        <a:hlink>
          <a:srgbClr val="339A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6">
        <a:dk1>
          <a:srgbClr val="4D4D4D"/>
        </a:dk1>
        <a:lt1>
          <a:srgbClr val="FFFFFF"/>
        </a:lt1>
        <a:dk2>
          <a:srgbClr val="000000"/>
        </a:dk2>
        <a:lt2>
          <a:srgbClr val="2B7425"/>
        </a:lt2>
        <a:accent1>
          <a:srgbClr val="94D723"/>
        </a:accent1>
        <a:accent2>
          <a:srgbClr val="4D8011"/>
        </a:accent2>
        <a:accent3>
          <a:srgbClr val="FFFFFF"/>
        </a:accent3>
        <a:accent4>
          <a:srgbClr val="404040"/>
        </a:accent4>
        <a:accent5>
          <a:srgbClr val="C8E8AC"/>
        </a:accent5>
        <a:accent6>
          <a:srgbClr val="45730E"/>
        </a:accent6>
        <a:hlink>
          <a:srgbClr val="A3C5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2133</TotalTime>
  <Words>770</Words>
  <Application>Microsoft Office PowerPoint</Application>
  <PresentationFormat>On-screen Show (4:3)</PresentationFormat>
  <Paragraphs>92</Paragraphs>
  <Slides>28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template</vt:lpstr>
      <vt:lpstr>Object Oriented Programming in Java</vt:lpstr>
      <vt:lpstr>In This Chapter you will learn</vt:lpstr>
      <vt:lpstr>Object-oriented programming languages</vt:lpstr>
      <vt:lpstr>What is a Class?</vt:lpstr>
      <vt:lpstr>What is an Object?</vt:lpstr>
      <vt:lpstr>Characteristics of an Object</vt:lpstr>
      <vt:lpstr>Identity</vt:lpstr>
      <vt:lpstr>Type</vt:lpstr>
      <vt:lpstr>State</vt:lpstr>
      <vt:lpstr>Behavior</vt:lpstr>
      <vt:lpstr>Creating object from a class</vt:lpstr>
      <vt:lpstr>The previous statement actually does three things:</vt:lpstr>
      <vt:lpstr>PowerPoint Presentation</vt:lpstr>
      <vt:lpstr>Example</vt:lpstr>
      <vt:lpstr>PowerPoint Presentation</vt:lpstr>
      <vt:lpstr>Challenge:</vt:lpstr>
      <vt:lpstr>PowerPoint Presentation</vt:lpstr>
      <vt:lpstr>Importing Java API Classes</vt:lpstr>
      <vt:lpstr>Rules for working with import statements</vt:lpstr>
      <vt:lpstr>PowerPoint Presentation</vt:lpstr>
      <vt:lpstr>PowerPoint Presentation</vt:lpstr>
      <vt:lpstr>Activity Time</vt:lpstr>
      <vt:lpstr>True or False</vt:lpstr>
      <vt:lpstr>True or False</vt:lpstr>
      <vt:lpstr>True or False</vt:lpstr>
      <vt:lpstr>True or False</vt:lpstr>
      <vt:lpstr>True or False</vt:lpstr>
      <vt:lpstr>PowerPoint Presentation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 Programming Basics</dc:title>
  <dc:creator>Caya, Domingo Jr. (Faculty)</dc:creator>
  <cp:lastModifiedBy>Caya, Domingo Jr. (Faculty)</cp:lastModifiedBy>
  <cp:revision>53</cp:revision>
  <dcterms:created xsi:type="dcterms:W3CDTF">2021-06-03T07:00:57Z</dcterms:created>
  <dcterms:modified xsi:type="dcterms:W3CDTF">2021-06-30T03:11:09Z</dcterms:modified>
</cp:coreProperties>
</file>